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6" r:id="rId3"/>
    <p:sldId id="269" r:id="rId4"/>
    <p:sldId id="293" r:id="rId5"/>
    <p:sldId id="270" r:id="rId6"/>
    <p:sldId id="271" r:id="rId7"/>
    <p:sldId id="286" r:id="rId8"/>
    <p:sldId id="272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D8717C"/>
    <a:srgbClr val="16A996"/>
    <a:srgbClr val="FFA85D"/>
    <a:srgbClr val="9E5B72"/>
    <a:srgbClr val="6A5D79"/>
    <a:srgbClr val="557B7B"/>
    <a:srgbClr val="4A4B69"/>
    <a:srgbClr val="775CA3"/>
    <a:srgbClr val="5F5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9637" autoAdjust="0"/>
  </p:normalViewPr>
  <p:slideViewPr>
    <p:cSldViewPr snapToGrid="0" showGuides="1">
      <p:cViewPr>
        <p:scale>
          <a:sx n="96" d="100"/>
          <a:sy n="96" d="100"/>
        </p:scale>
        <p:origin x="-134" y="3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22AA0-2FC3-43D9-82AB-2453922DC9EB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EE9C-0BED-4DE8-B341-D9F0BEB629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982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22AA0-2FC3-43D9-82AB-2453922DC9EB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EE9C-0BED-4DE8-B341-D9F0BEB629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111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22AA0-2FC3-43D9-82AB-2453922DC9EB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EE9C-0BED-4DE8-B341-D9F0BEB629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413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22AA0-2FC3-43D9-82AB-2453922DC9EB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EE9C-0BED-4DE8-B341-D9F0BEB629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31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22AA0-2FC3-43D9-82AB-2453922DC9EB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EE9C-0BED-4DE8-B341-D9F0BEB629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067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22AA0-2FC3-43D9-82AB-2453922DC9EB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EE9C-0BED-4DE8-B341-D9F0BEB629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506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22AA0-2FC3-43D9-82AB-2453922DC9EB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EE9C-0BED-4DE8-B341-D9F0BEB629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470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22AA0-2FC3-43D9-82AB-2453922DC9EB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EE9C-0BED-4DE8-B341-D9F0BEB629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803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22AA0-2FC3-43D9-82AB-2453922DC9EB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EE9C-0BED-4DE8-B341-D9F0BEB629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12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22AA0-2FC3-43D9-82AB-2453922DC9EB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EE9C-0BED-4DE8-B341-D9F0BEB629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850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22AA0-2FC3-43D9-82AB-2453922DC9EB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EE9C-0BED-4DE8-B341-D9F0BEB629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788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22AA0-2FC3-43D9-82AB-2453922DC9EB}" type="datetimeFigureOut">
              <a:rPr lang="ko-KR" altLang="en-US" smtClean="0"/>
              <a:t>2019-07-12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DEE9C-0BED-4DE8-B341-D9F0BEB629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31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39036" y="6165304"/>
            <a:ext cx="5515339" cy="550912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HY센스L" pitchFamily="18" charset="-127"/>
                <a:ea typeface="HY센스L" pitchFamily="18" charset="-127"/>
              </a:rPr>
              <a:t>김선우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金蘚禹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3102646" y="4887192"/>
            <a:ext cx="5515339" cy="5509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dirty="0" err="1" smtClean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rPr>
              <a:t>SunCloth</a:t>
            </a:r>
            <a:endParaRPr lang="ko-KR" altLang="en-US" sz="4800" dirty="0">
              <a:solidFill>
                <a:srgbClr val="C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471" y="1964410"/>
            <a:ext cx="3213687" cy="26804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0877">
            <a:off x="8809318" y="3805094"/>
            <a:ext cx="2164195" cy="216419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9690">
            <a:off x="703851" y="905860"/>
            <a:ext cx="2237631" cy="223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54"/>
          <a:stretch/>
        </p:blipFill>
        <p:spPr>
          <a:xfrm>
            <a:off x="6474953" y="1390577"/>
            <a:ext cx="3702718" cy="5371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r="60526"/>
          <a:stretch/>
        </p:blipFill>
        <p:spPr>
          <a:xfrm>
            <a:off x="131594" y="1384511"/>
            <a:ext cx="5812403" cy="53839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85653"/>
            <a:ext cx="12192000" cy="1304925"/>
          </a:xfrm>
          <a:prstGeom prst="rect">
            <a:avLst/>
          </a:prstGeom>
          <a:solidFill>
            <a:srgbClr val="BF3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16598" y="384172"/>
            <a:ext cx="76306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   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상품상세화면</a:t>
            </a:r>
            <a:endParaRPr lang="ko-KR" altLang="en-US" sz="4000" b="1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4" y="272771"/>
            <a:ext cx="1236031" cy="99137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177671" y="1390578"/>
            <a:ext cx="2014329" cy="53839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1.</a:t>
            </a:r>
            <a:r>
              <a:rPr lang="ko-KR" altLang="en-US" dirty="0" smtClean="0">
                <a:solidFill>
                  <a:schemeClr val="tx1"/>
                </a:solidFill>
              </a:rPr>
              <a:t>색상선택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2.</a:t>
            </a:r>
            <a:r>
              <a:rPr lang="ko-KR" altLang="en-US" dirty="0" smtClean="0">
                <a:solidFill>
                  <a:schemeClr val="tx1"/>
                </a:solidFill>
              </a:rPr>
              <a:t>사이즈 </a:t>
            </a:r>
            <a:r>
              <a:rPr lang="ko-KR" altLang="en-US" dirty="0" smtClean="0">
                <a:solidFill>
                  <a:schemeClr val="tx1"/>
                </a:solidFill>
              </a:rPr>
              <a:t>선택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3.</a:t>
            </a:r>
            <a:r>
              <a:rPr lang="ko-KR" altLang="en-US" dirty="0" smtClean="0">
                <a:solidFill>
                  <a:schemeClr val="tx1"/>
                </a:solidFill>
              </a:rPr>
              <a:t>바로 </a:t>
            </a:r>
            <a:r>
              <a:rPr lang="ko-KR" altLang="en-US" dirty="0" smtClean="0">
                <a:solidFill>
                  <a:schemeClr val="tx1"/>
                </a:solidFill>
              </a:rPr>
              <a:t>구매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4.</a:t>
            </a:r>
            <a:r>
              <a:rPr lang="ko-KR" altLang="en-US" dirty="0" smtClean="0">
                <a:solidFill>
                  <a:schemeClr val="tx1"/>
                </a:solidFill>
              </a:rPr>
              <a:t>장바구니 </a:t>
            </a:r>
            <a:r>
              <a:rPr lang="ko-KR" altLang="en-US" dirty="0" smtClean="0">
                <a:solidFill>
                  <a:schemeClr val="tx1"/>
                </a:solidFill>
              </a:rPr>
              <a:t>추가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5.</a:t>
            </a:r>
            <a:r>
              <a:rPr lang="ko-KR" altLang="en-US" dirty="0" err="1" smtClean="0">
                <a:solidFill>
                  <a:schemeClr val="tx1"/>
                </a:solidFill>
              </a:rPr>
              <a:t>찜하기</a:t>
            </a:r>
            <a:r>
              <a:rPr lang="ko-KR" altLang="en-US" dirty="0" smtClean="0">
                <a:solidFill>
                  <a:schemeClr val="tx1"/>
                </a:solidFill>
              </a:rPr>
              <a:t> 추가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141716" y="2122098"/>
            <a:ext cx="2527070" cy="183780"/>
            <a:chOff x="8229599" y="1390578"/>
            <a:chExt cx="1812898" cy="183780"/>
          </a:xfrm>
        </p:grpSpPr>
        <p:sp>
          <p:nvSpPr>
            <p:cNvPr id="11" name="직사각형 10"/>
            <p:cNvSpPr/>
            <p:nvPr/>
          </p:nvSpPr>
          <p:spPr>
            <a:xfrm>
              <a:off x="8420755" y="1390578"/>
              <a:ext cx="1621742" cy="183780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229599" y="1390578"/>
              <a:ext cx="191156" cy="1837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>
                      <a:lumMod val="7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364883" y="2558559"/>
            <a:ext cx="3407272" cy="264156"/>
            <a:chOff x="7985441" y="1390578"/>
            <a:chExt cx="7558033" cy="183780"/>
          </a:xfrm>
        </p:grpSpPr>
        <p:sp>
          <p:nvSpPr>
            <p:cNvPr id="15" name="직사각형 14"/>
            <p:cNvSpPr/>
            <p:nvPr/>
          </p:nvSpPr>
          <p:spPr>
            <a:xfrm>
              <a:off x="8476090" y="1390578"/>
              <a:ext cx="7067384" cy="183780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985441" y="1390578"/>
              <a:ext cx="490650" cy="1837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364883" y="2822715"/>
            <a:ext cx="1812899" cy="270341"/>
            <a:chOff x="8229599" y="1314356"/>
            <a:chExt cx="2029897" cy="213422"/>
          </a:xfrm>
        </p:grpSpPr>
        <p:sp>
          <p:nvSpPr>
            <p:cNvPr id="18" name="직사각형 17"/>
            <p:cNvSpPr/>
            <p:nvPr/>
          </p:nvSpPr>
          <p:spPr>
            <a:xfrm>
              <a:off x="8476090" y="1314356"/>
              <a:ext cx="1783406" cy="213422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229599" y="1314356"/>
              <a:ext cx="246491" cy="21342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>
                      <a:lumMod val="75000"/>
                    </a:schemeClr>
                  </a:solidFill>
                </a:rPr>
                <a:t>4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7991062" y="2835089"/>
            <a:ext cx="1781092" cy="257967"/>
            <a:chOff x="8229599" y="1316391"/>
            <a:chExt cx="2337681" cy="257967"/>
          </a:xfrm>
        </p:grpSpPr>
        <p:sp>
          <p:nvSpPr>
            <p:cNvPr id="29" name="직사각형 28"/>
            <p:cNvSpPr/>
            <p:nvPr/>
          </p:nvSpPr>
          <p:spPr>
            <a:xfrm>
              <a:off x="8476090" y="1316391"/>
              <a:ext cx="2091190" cy="257967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8229599" y="1316391"/>
              <a:ext cx="246491" cy="2579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5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141715" y="2371253"/>
            <a:ext cx="2527069" cy="187306"/>
            <a:chOff x="8229599" y="1316391"/>
            <a:chExt cx="2337681" cy="257967"/>
          </a:xfrm>
        </p:grpSpPr>
        <p:sp>
          <p:nvSpPr>
            <p:cNvPr id="36" name="직사각형 35"/>
            <p:cNvSpPr/>
            <p:nvPr/>
          </p:nvSpPr>
          <p:spPr>
            <a:xfrm>
              <a:off x="8476090" y="1316391"/>
              <a:ext cx="2091190" cy="257967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8229599" y="1316391"/>
              <a:ext cx="246491" cy="2579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829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90578"/>
            <a:ext cx="10177671" cy="536850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85653"/>
            <a:ext cx="12192000" cy="1304925"/>
          </a:xfrm>
          <a:prstGeom prst="rect">
            <a:avLst/>
          </a:prstGeom>
          <a:solidFill>
            <a:srgbClr val="BF3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16599" y="384172"/>
            <a:ext cx="76306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   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주문상세화면</a:t>
            </a:r>
            <a:endParaRPr lang="ko-KR" altLang="en-US" sz="4000" b="1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4" y="272771"/>
            <a:ext cx="1236031" cy="99137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177671" y="1390578"/>
            <a:ext cx="2014329" cy="53839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1.</a:t>
            </a:r>
            <a:r>
              <a:rPr lang="ko-KR" altLang="en-US" dirty="0" err="1" smtClean="0">
                <a:solidFill>
                  <a:schemeClr val="tx1"/>
                </a:solidFill>
              </a:rPr>
              <a:t>전페이지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이동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2.</a:t>
            </a:r>
            <a:r>
              <a:rPr lang="ko-KR" altLang="en-US" dirty="0" smtClean="0">
                <a:solidFill>
                  <a:schemeClr val="tx1"/>
                </a:solidFill>
              </a:rPr>
              <a:t>배송 구분 </a:t>
            </a:r>
            <a:r>
              <a:rPr lang="ko-KR" altLang="en-US" dirty="0" smtClean="0">
                <a:solidFill>
                  <a:schemeClr val="tx1"/>
                </a:solidFill>
              </a:rPr>
              <a:t>클릭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3.</a:t>
            </a:r>
            <a:r>
              <a:rPr lang="ko-KR" altLang="en-US" dirty="0" smtClean="0">
                <a:solidFill>
                  <a:schemeClr val="tx1"/>
                </a:solidFill>
              </a:rPr>
              <a:t>배송정보 입력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9374589" y="3990654"/>
            <a:ext cx="795129" cy="183780"/>
            <a:chOff x="8229599" y="1390578"/>
            <a:chExt cx="659971" cy="183780"/>
          </a:xfrm>
        </p:grpSpPr>
        <p:sp>
          <p:nvSpPr>
            <p:cNvPr id="11" name="직사각형 10"/>
            <p:cNvSpPr/>
            <p:nvPr/>
          </p:nvSpPr>
          <p:spPr>
            <a:xfrm>
              <a:off x="8420755" y="1390578"/>
              <a:ext cx="468815" cy="183780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229599" y="1390578"/>
              <a:ext cx="191156" cy="1837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>
                      <a:lumMod val="7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27163" y="5023462"/>
            <a:ext cx="4705726" cy="1671535"/>
            <a:chOff x="7985441" y="1390578"/>
            <a:chExt cx="10438272" cy="183780"/>
          </a:xfrm>
        </p:grpSpPr>
        <p:sp>
          <p:nvSpPr>
            <p:cNvPr id="15" name="직사각형 14"/>
            <p:cNvSpPr/>
            <p:nvPr/>
          </p:nvSpPr>
          <p:spPr>
            <a:xfrm>
              <a:off x="8476088" y="1390578"/>
              <a:ext cx="9947625" cy="183780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985441" y="1390578"/>
              <a:ext cx="490650" cy="1837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027163" y="4772547"/>
            <a:ext cx="1803500" cy="187306"/>
            <a:chOff x="8229599" y="1316391"/>
            <a:chExt cx="1668339" cy="257967"/>
          </a:xfrm>
        </p:grpSpPr>
        <p:sp>
          <p:nvSpPr>
            <p:cNvPr id="36" name="직사각형 35"/>
            <p:cNvSpPr/>
            <p:nvPr/>
          </p:nvSpPr>
          <p:spPr>
            <a:xfrm>
              <a:off x="8476090" y="1316391"/>
              <a:ext cx="1421848" cy="257967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8229599" y="1316391"/>
              <a:ext cx="246491" cy="2579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08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90577"/>
            <a:ext cx="10169719" cy="538393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85653"/>
            <a:ext cx="12192000" cy="1304925"/>
          </a:xfrm>
          <a:prstGeom prst="rect">
            <a:avLst/>
          </a:prstGeom>
          <a:solidFill>
            <a:srgbClr val="BF3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16598" y="384172"/>
            <a:ext cx="76306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   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40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주문상세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  <a:endParaRPr lang="ko-KR" altLang="en-US" sz="4000" b="1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4" y="272771"/>
            <a:ext cx="1236031" cy="99137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177671" y="1390578"/>
            <a:ext cx="2014329" cy="53839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1.</a:t>
            </a:r>
            <a:r>
              <a:rPr lang="ko-KR" altLang="en-US" dirty="0" smtClean="0">
                <a:solidFill>
                  <a:schemeClr val="tx1"/>
                </a:solidFill>
              </a:rPr>
              <a:t>고객 </a:t>
            </a:r>
            <a:r>
              <a:rPr lang="ko-KR" altLang="en-US" dirty="0" smtClean="0">
                <a:solidFill>
                  <a:schemeClr val="tx1"/>
                </a:solidFill>
              </a:rPr>
              <a:t>메시지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2.</a:t>
            </a:r>
            <a:r>
              <a:rPr lang="ko-KR" altLang="en-US" dirty="0" smtClean="0">
                <a:solidFill>
                  <a:schemeClr val="tx1"/>
                </a:solidFill>
              </a:rPr>
              <a:t>가격관련 </a:t>
            </a:r>
            <a:r>
              <a:rPr lang="ko-KR" altLang="en-US" dirty="0" smtClean="0">
                <a:solidFill>
                  <a:schemeClr val="tx1"/>
                </a:solidFill>
              </a:rPr>
              <a:t>내용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3.</a:t>
            </a:r>
            <a:r>
              <a:rPr lang="ko-KR" altLang="en-US" dirty="0" smtClean="0">
                <a:solidFill>
                  <a:schemeClr val="tx1"/>
                </a:solidFill>
              </a:rPr>
              <a:t>결제구분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결</a:t>
            </a:r>
            <a:r>
              <a:rPr lang="ko-KR" altLang="en-US" dirty="0">
                <a:solidFill>
                  <a:schemeClr val="tx1"/>
                </a:solidFill>
              </a:rPr>
              <a:t>제</a:t>
            </a:r>
            <a:r>
              <a:rPr lang="ko-KR" altLang="en-US" dirty="0" smtClean="0">
                <a:solidFill>
                  <a:schemeClr val="tx1"/>
                </a:solidFill>
              </a:rPr>
              <a:t>내용 기술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5.</a:t>
            </a:r>
            <a:r>
              <a:rPr lang="ko-KR" altLang="en-US" dirty="0" smtClean="0">
                <a:solidFill>
                  <a:schemeClr val="tx1"/>
                </a:solidFill>
              </a:rPr>
              <a:t>페이지 이동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478945" y="1724532"/>
            <a:ext cx="2878371" cy="183780"/>
            <a:chOff x="8229599" y="1390578"/>
            <a:chExt cx="2389098" cy="183780"/>
          </a:xfrm>
        </p:grpSpPr>
        <p:sp>
          <p:nvSpPr>
            <p:cNvPr id="11" name="직사각형 10"/>
            <p:cNvSpPr/>
            <p:nvPr/>
          </p:nvSpPr>
          <p:spPr>
            <a:xfrm>
              <a:off x="8420755" y="1390578"/>
              <a:ext cx="2197942" cy="183780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229599" y="1390578"/>
              <a:ext cx="191156" cy="1837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>
                      <a:lumMod val="7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27163" y="5023462"/>
            <a:ext cx="4705726" cy="1671535"/>
            <a:chOff x="7985441" y="1390578"/>
            <a:chExt cx="10438272" cy="183780"/>
          </a:xfrm>
        </p:grpSpPr>
        <p:sp>
          <p:nvSpPr>
            <p:cNvPr id="15" name="직사각형 14"/>
            <p:cNvSpPr/>
            <p:nvPr/>
          </p:nvSpPr>
          <p:spPr>
            <a:xfrm>
              <a:off x="8476088" y="1390578"/>
              <a:ext cx="9947625" cy="183780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985441" y="1390578"/>
              <a:ext cx="490650" cy="1837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>
                      <a:lumMod val="75000"/>
                    </a:schemeClr>
                  </a:solidFill>
                </a:rPr>
                <a:t>4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826936" y="2275837"/>
            <a:ext cx="8929314" cy="1874743"/>
            <a:chOff x="8229599" y="1316390"/>
            <a:chExt cx="9012625" cy="2581988"/>
          </a:xfrm>
        </p:grpSpPr>
        <p:sp>
          <p:nvSpPr>
            <p:cNvPr id="36" name="직사각형 35"/>
            <p:cNvSpPr/>
            <p:nvPr/>
          </p:nvSpPr>
          <p:spPr>
            <a:xfrm>
              <a:off x="8476090" y="1316390"/>
              <a:ext cx="8766134" cy="2581988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8229599" y="1316391"/>
              <a:ext cx="246491" cy="2579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-14322" y="4721316"/>
            <a:ext cx="1471275" cy="270341"/>
            <a:chOff x="8229599" y="1314356"/>
            <a:chExt cx="2029897" cy="213422"/>
          </a:xfrm>
        </p:grpSpPr>
        <p:sp>
          <p:nvSpPr>
            <p:cNvPr id="18" name="직사각형 17"/>
            <p:cNvSpPr/>
            <p:nvPr/>
          </p:nvSpPr>
          <p:spPr>
            <a:xfrm>
              <a:off x="8476090" y="1314356"/>
              <a:ext cx="1783406" cy="213422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229599" y="1314356"/>
              <a:ext cx="246491" cy="21342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>
                      <a:lumMod val="75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585544" y="5610980"/>
            <a:ext cx="2472856" cy="270341"/>
            <a:chOff x="8229599" y="1314356"/>
            <a:chExt cx="2029897" cy="213422"/>
          </a:xfrm>
        </p:grpSpPr>
        <p:sp>
          <p:nvSpPr>
            <p:cNvPr id="21" name="직사각형 20"/>
            <p:cNvSpPr/>
            <p:nvPr/>
          </p:nvSpPr>
          <p:spPr>
            <a:xfrm>
              <a:off x="8476090" y="1314356"/>
              <a:ext cx="1783406" cy="213422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229599" y="1314356"/>
              <a:ext cx="246491" cy="21342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5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394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23" y="1390578"/>
            <a:ext cx="10191993" cy="538393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85653"/>
            <a:ext cx="12192000" cy="1304925"/>
          </a:xfrm>
          <a:prstGeom prst="rect">
            <a:avLst/>
          </a:prstGeom>
          <a:solidFill>
            <a:srgbClr val="BF3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67625" y="384172"/>
            <a:ext cx="6623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   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주문화면</a:t>
            </a:r>
            <a:endParaRPr lang="ko-KR" altLang="en-US" sz="4000" b="1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4" y="272771"/>
            <a:ext cx="1236031" cy="99137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177671" y="1390578"/>
            <a:ext cx="2014329" cy="53839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1.</a:t>
            </a:r>
            <a:r>
              <a:rPr lang="ko-KR" altLang="en-US" dirty="0" smtClean="0">
                <a:solidFill>
                  <a:schemeClr val="tx1"/>
                </a:solidFill>
              </a:rPr>
              <a:t>주문검색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2.</a:t>
            </a:r>
            <a:r>
              <a:rPr lang="ko-KR" altLang="en-US" dirty="0" smtClean="0">
                <a:solidFill>
                  <a:schemeClr val="tx1"/>
                </a:solidFill>
              </a:rPr>
              <a:t>주문상태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3.</a:t>
            </a:r>
            <a:r>
              <a:rPr lang="ko-KR" altLang="en-US" dirty="0" smtClean="0">
                <a:solidFill>
                  <a:schemeClr val="tx1"/>
                </a:solidFill>
              </a:rPr>
              <a:t>상태수정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-14323" y="2035534"/>
            <a:ext cx="6033459" cy="318051"/>
            <a:chOff x="8229599" y="1319917"/>
            <a:chExt cx="5007876" cy="318051"/>
          </a:xfrm>
        </p:grpSpPr>
        <p:sp>
          <p:nvSpPr>
            <p:cNvPr id="11" name="직사각형 10"/>
            <p:cNvSpPr/>
            <p:nvPr/>
          </p:nvSpPr>
          <p:spPr>
            <a:xfrm>
              <a:off x="8420755" y="1319917"/>
              <a:ext cx="4816720" cy="318051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229599" y="1390578"/>
              <a:ext cx="191156" cy="1837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>
                      <a:lumMod val="7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227538" y="3947371"/>
            <a:ext cx="912231" cy="2715821"/>
            <a:chOff x="16400196" y="1390578"/>
            <a:chExt cx="2023517" cy="183780"/>
          </a:xfrm>
        </p:grpSpPr>
        <p:sp>
          <p:nvSpPr>
            <p:cNvPr id="15" name="직사각형 14"/>
            <p:cNvSpPr/>
            <p:nvPr/>
          </p:nvSpPr>
          <p:spPr>
            <a:xfrm>
              <a:off x="16916260" y="1390578"/>
              <a:ext cx="1507453" cy="183780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400196" y="1390578"/>
              <a:ext cx="490650" cy="1837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9080390" y="3947371"/>
            <a:ext cx="978009" cy="2747626"/>
            <a:chOff x="8229599" y="1314356"/>
            <a:chExt cx="2029894" cy="2169129"/>
          </a:xfrm>
        </p:grpSpPr>
        <p:sp>
          <p:nvSpPr>
            <p:cNvPr id="21" name="직사각형 20"/>
            <p:cNvSpPr/>
            <p:nvPr/>
          </p:nvSpPr>
          <p:spPr>
            <a:xfrm>
              <a:off x="8476088" y="1314357"/>
              <a:ext cx="1783405" cy="2169128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229599" y="1314356"/>
              <a:ext cx="246491" cy="21342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306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23" y="1390578"/>
            <a:ext cx="10191994" cy="538393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85653"/>
            <a:ext cx="12192000" cy="1304925"/>
          </a:xfrm>
          <a:prstGeom prst="rect">
            <a:avLst/>
          </a:prstGeom>
          <a:solidFill>
            <a:srgbClr val="BF3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67625" y="384172"/>
            <a:ext cx="7127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   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4000" b="1" dirty="0" err="1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endParaRPr lang="ko-KR" altLang="en-US" sz="4000" b="1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4" y="272771"/>
            <a:ext cx="1236031" cy="99137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177671" y="1390578"/>
            <a:ext cx="2014329" cy="53839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1.</a:t>
            </a:r>
            <a:r>
              <a:rPr lang="ko-KR" altLang="en-US" dirty="0" smtClean="0">
                <a:solidFill>
                  <a:schemeClr val="tx1"/>
                </a:solidFill>
              </a:rPr>
              <a:t>페이지이동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2.</a:t>
            </a:r>
            <a:r>
              <a:rPr lang="ko-KR" altLang="en-US" dirty="0" smtClean="0">
                <a:solidFill>
                  <a:schemeClr val="tx1"/>
                </a:solidFill>
              </a:rPr>
              <a:t>적립금관련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3.</a:t>
            </a:r>
            <a:r>
              <a:rPr lang="ko-KR" altLang="en-US" dirty="0" smtClean="0">
                <a:solidFill>
                  <a:schemeClr val="tx1"/>
                </a:solidFill>
              </a:rPr>
              <a:t>주문관련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-27708" y="4082542"/>
            <a:ext cx="10086105" cy="823411"/>
            <a:chOff x="8229599" y="1319917"/>
            <a:chExt cx="8371643" cy="823411"/>
          </a:xfrm>
        </p:grpSpPr>
        <p:sp>
          <p:nvSpPr>
            <p:cNvPr id="11" name="직사각형 10"/>
            <p:cNvSpPr/>
            <p:nvPr/>
          </p:nvSpPr>
          <p:spPr>
            <a:xfrm>
              <a:off x="8420755" y="1319917"/>
              <a:ext cx="8180487" cy="823411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229599" y="1390578"/>
              <a:ext cx="191156" cy="1837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-33010" y="3140764"/>
            <a:ext cx="10091409" cy="806607"/>
            <a:chOff x="16400196" y="1390578"/>
            <a:chExt cx="22384832" cy="183780"/>
          </a:xfrm>
        </p:grpSpPr>
        <p:sp>
          <p:nvSpPr>
            <p:cNvPr id="15" name="직사각형 14"/>
            <p:cNvSpPr/>
            <p:nvPr/>
          </p:nvSpPr>
          <p:spPr>
            <a:xfrm>
              <a:off x="16916260" y="1390578"/>
              <a:ext cx="21868768" cy="183780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400196" y="1390578"/>
              <a:ext cx="490650" cy="1837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>
                      <a:lumMod val="7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441" y="5084407"/>
            <a:ext cx="10050957" cy="1213026"/>
            <a:chOff x="8229599" y="1314356"/>
            <a:chExt cx="20861135" cy="957630"/>
          </a:xfrm>
        </p:grpSpPr>
        <p:sp>
          <p:nvSpPr>
            <p:cNvPr id="21" name="직사각형 20"/>
            <p:cNvSpPr/>
            <p:nvPr/>
          </p:nvSpPr>
          <p:spPr>
            <a:xfrm>
              <a:off x="8476086" y="1314357"/>
              <a:ext cx="20614648" cy="957629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229599" y="1314356"/>
              <a:ext cx="246491" cy="21342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813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90578"/>
            <a:ext cx="10177671" cy="538393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85653"/>
            <a:ext cx="12192000" cy="1304925"/>
          </a:xfrm>
          <a:prstGeom prst="rect">
            <a:avLst/>
          </a:prstGeom>
          <a:solidFill>
            <a:srgbClr val="BF3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67625" y="384172"/>
            <a:ext cx="6623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   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장바구니</a:t>
            </a:r>
            <a:endParaRPr lang="ko-KR" altLang="en-US" sz="4000" b="1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4" y="272771"/>
            <a:ext cx="1236031" cy="99137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177671" y="1390578"/>
            <a:ext cx="2014329" cy="53839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1.</a:t>
            </a:r>
            <a:r>
              <a:rPr lang="ko-KR" altLang="en-US" dirty="0" smtClean="0">
                <a:solidFill>
                  <a:schemeClr val="tx1"/>
                </a:solidFill>
              </a:rPr>
              <a:t>장바구니 관련 기능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2.</a:t>
            </a:r>
            <a:r>
              <a:rPr lang="ko-KR" altLang="en-US" dirty="0" smtClean="0">
                <a:solidFill>
                  <a:schemeClr val="tx1"/>
                </a:solidFill>
              </a:rPr>
              <a:t>장바구니 총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금액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959912" y="3037397"/>
            <a:ext cx="1090533" cy="1144989"/>
            <a:chOff x="16400196" y="1390578"/>
            <a:chExt cx="2419028" cy="183780"/>
          </a:xfrm>
        </p:grpSpPr>
        <p:sp>
          <p:nvSpPr>
            <p:cNvPr id="15" name="직사각형 14"/>
            <p:cNvSpPr/>
            <p:nvPr/>
          </p:nvSpPr>
          <p:spPr>
            <a:xfrm>
              <a:off x="16916260" y="1390578"/>
              <a:ext cx="1902964" cy="183780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400196" y="1390578"/>
              <a:ext cx="490650" cy="1837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>
                      <a:lumMod val="7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441" y="5219577"/>
            <a:ext cx="10050957" cy="1077856"/>
            <a:chOff x="8229599" y="1314356"/>
            <a:chExt cx="20861135" cy="957630"/>
          </a:xfrm>
        </p:grpSpPr>
        <p:sp>
          <p:nvSpPr>
            <p:cNvPr id="21" name="직사각형 20"/>
            <p:cNvSpPr/>
            <p:nvPr/>
          </p:nvSpPr>
          <p:spPr>
            <a:xfrm>
              <a:off x="8476086" y="1314357"/>
              <a:ext cx="20614648" cy="957629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229599" y="1314356"/>
              <a:ext cx="246491" cy="21342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407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90577"/>
            <a:ext cx="10189994" cy="538393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85653"/>
            <a:ext cx="12192000" cy="1304925"/>
          </a:xfrm>
          <a:prstGeom prst="rect">
            <a:avLst/>
          </a:prstGeom>
          <a:solidFill>
            <a:srgbClr val="BF3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79836" y="384172"/>
            <a:ext cx="63995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   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endParaRPr lang="ko-KR" altLang="en-US" sz="4000" b="1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4" y="272771"/>
            <a:ext cx="1236031" cy="99137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177671" y="1390578"/>
            <a:ext cx="2014329" cy="53839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1.</a:t>
            </a:r>
            <a:r>
              <a:rPr lang="ko-KR" altLang="en-US" dirty="0" smtClean="0">
                <a:solidFill>
                  <a:schemeClr val="tx1"/>
                </a:solidFill>
              </a:rPr>
              <a:t>지도 </a:t>
            </a:r>
            <a:r>
              <a:rPr lang="en-US" altLang="ko-KR" dirty="0" smtClean="0">
                <a:solidFill>
                  <a:schemeClr val="tx1"/>
                </a:solidFill>
              </a:rPr>
              <a:t>API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2647274" y="2806809"/>
            <a:ext cx="4771293" cy="3673503"/>
            <a:chOff x="8229599" y="-829287"/>
            <a:chExt cx="9902996" cy="3263754"/>
          </a:xfrm>
        </p:grpSpPr>
        <p:sp>
          <p:nvSpPr>
            <p:cNvPr id="21" name="직사각형 20"/>
            <p:cNvSpPr/>
            <p:nvPr/>
          </p:nvSpPr>
          <p:spPr>
            <a:xfrm>
              <a:off x="8476086" y="-829287"/>
              <a:ext cx="9656509" cy="3263754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229599" y="-829287"/>
              <a:ext cx="246491" cy="21342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21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90577"/>
            <a:ext cx="10177671" cy="538393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85653"/>
            <a:ext cx="12192000" cy="1304925"/>
          </a:xfrm>
          <a:prstGeom prst="rect">
            <a:avLst/>
          </a:prstGeom>
          <a:solidFill>
            <a:srgbClr val="BF3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25218" y="384172"/>
            <a:ext cx="7127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   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r>
              <a:rPr lang="ko-KR" altLang="en-US" sz="40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4000" b="1" dirty="0" err="1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</a:t>
            </a:r>
            <a:endParaRPr lang="ko-KR" altLang="en-US" sz="4000" b="1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4" y="272771"/>
            <a:ext cx="1236031" cy="99137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177671" y="1390578"/>
            <a:ext cx="2014329" cy="53839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1.</a:t>
            </a:r>
            <a:r>
              <a:rPr lang="ko-KR" altLang="en-US" dirty="0" smtClean="0">
                <a:solidFill>
                  <a:schemeClr val="tx1"/>
                </a:solidFill>
              </a:rPr>
              <a:t>페이지 이동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647274" y="1812896"/>
            <a:ext cx="6353603" cy="572495"/>
            <a:chOff x="8229599" y="-829287"/>
            <a:chExt cx="13187140" cy="508638"/>
          </a:xfrm>
        </p:grpSpPr>
        <p:sp>
          <p:nvSpPr>
            <p:cNvPr id="21" name="직사각형 20"/>
            <p:cNvSpPr/>
            <p:nvPr/>
          </p:nvSpPr>
          <p:spPr>
            <a:xfrm>
              <a:off x="8476086" y="-829287"/>
              <a:ext cx="12940653" cy="508638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229599" y="-829287"/>
              <a:ext cx="246491" cy="21342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126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90577"/>
            <a:ext cx="10177672" cy="538393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85653"/>
            <a:ext cx="12192000" cy="1304925"/>
          </a:xfrm>
          <a:prstGeom prst="rect">
            <a:avLst/>
          </a:prstGeom>
          <a:solidFill>
            <a:srgbClr val="BF3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25219" y="384172"/>
            <a:ext cx="7127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   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r>
              <a:rPr lang="ko-KR" altLang="en-US" sz="40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상품관리</a:t>
            </a:r>
            <a:endParaRPr lang="ko-KR" altLang="en-US" sz="4000" b="1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4" y="272771"/>
            <a:ext cx="1236031" cy="99137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177671" y="1390578"/>
            <a:ext cx="2014329" cy="53839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1.</a:t>
            </a:r>
            <a:r>
              <a:rPr lang="ko-KR" altLang="en-US" dirty="0" smtClean="0">
                <a:solidFill>
                  <a:schemeClr val="tx1"/>
                </a:solidFill>
              </a:rPr>
              <a:t>상품목록검색 기능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2.</a:t>
            </a:r>
            <a:r>
              <a:rPr lang="ko-KR" altLang="en-US" dirty="0" smtClean="0">
                <a:solidFill>
                  <a:schemeClr val="tx1"/>
                </a:solidFill>
              </a:rPr>
              <a:t>상품등록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페이지 이동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</a:rPr>
              <a:t>상품상세보기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4.</a:t>
            </a:r>
            <a:r>
              <a:rPr lang="ko-KR" altLang="en-US" dirty="0" smtClean="0">
                <a:solidFill>
                  <a:schemeClr val="tx1"/>
                </a:solidFill>
              </a:rPr>
              <a:t>상품의 </a:t>
            </a:r>
            <a:r>
              <a:rPr lang="en-US" altLang="ko-KR" dirty="0" smtClean="0">
                <a:solidFill>
                  <a:schemeClr val="tx1"/>
                </a:solidFill>
              </a:rPr>
              <a:t>color/size </a:t>
            </a:r>
            <a:r>
              <a:rPr lang="ko-KR" altLang="en-US" dirty="0" smtClean="0">
                <a:solidFill>
                  <a:schemeClr val="tx1"/>
                </a:solidFill>
              </a:rPr>
              <a:t>재고 추가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566918" y="1725433"/>
            <a:ext cx="8610754" cy="1860605"/>
            <a:chOff x="5987280" y="-906994"/>
            <a:chExt cx="17871941" cy="1653070"/>
          </a:xfrm>
        </p:grpSpPr>
        <p:sp>
          <p:nvSpPr>
            <p:cNvPr id="21" name="직사각형 20"/>
            <p:cNvSpPr/>
            <p:nvPr/>
          </p:nvSpPr>
          <p:spPr>
            <a:xfrm>
              <a:off x="6233771" y="-906994"/>
              <a:ext cx="17625450" cy="1653070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987280" y="-906994"/>
              <a:ext cx="246491" cy="21342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136049" y="4973990"/>
            <a:ext cx="779228" cy="257967"/>
            <a:chOff x="8229599" y="1316391"/>
            <a:chExt cx="1022736" cy="257967"/>
          </a:xfrm>
        </p:grpSpPr>
        <p:sp>
          <p:nvSpPr>
            <p:cNvPr id="12" name="직사각형 11"/>
            <p:cNvSpPr/>
            <p:nvPr/>
          </p:nvSpPr>
          <p:spPr>
            <a:xfrm>
              <a:off x="8476092" y="1316391"/>
              <a:ext cx="776243" cy="257967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229599" y="1316391"/>
              <a:ext cx="246491" cy="2579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>
                      <a:lumMod val="75000"/>
                    </a:schemeClr>
                  </a:solidFill>
                </a:rPr>
                <a:t>4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9040633" y="1434759"/>
            <a:ext cx="1137039" cy="257967"/>
            <a:chOff x="8229599" y="1316391"/>
            <a:chExt cx="1022736" cy="257967"/>
          </a:xfrm>
        </p:grpSpPr>
        <p:sp>
          <p:nvSpPr>
            <p:cNvPr id="19" name="직사각형 18"/>
            <p:cNvSpPr/>
            <p:nvPr/>
          </p:nvSpPr>
          <p:spPr>
            <a:xfrm>
              <a:off x="8476092" y="1316391"/>
              <a:ext cx="776243" cy="257967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229599" y="1316391"/>
              <a:ext cx="246491" cy="2579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206240" y="4972226"/>
            <a:ext cx="779228" cy="257967"/>
            <a:chOff x="8229599" y="1316391"/>
            <a:chExt cx="1022736" cy="257967"/>
          </a:xfrm>
        </p:grpSpPr>
        <p:sp>
          <p:nvSpPr>
            <p:cNvPr id="33" name="직사각형 32"/>
            <p:cNvSpPr/>
            <p:nvPr/>
          </p:nvSpPr>
          <p:spPr>
            <a:xfrm>
              <a:off x="8476092" y="1316391"/>
              <a:ext cx="776243" cy="257967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229599" y="1316391"/>
              <a:ext cx="246491" cy="2579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321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14"/>
            <a:ext cx="10177672" cy="540289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85653"/>
            <a:ext cx="12192000" cy="1304925"/>
          </a:xfrm>
          <a:prstGeom prst="rect">
            <a:avLst/>
          </a:prstGeom>
          <a:solidFill>
            <a:srgbClr val="BF3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25219" y="384172"/>
            <a:ext cx="7127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   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r>
              <a:rPr lang="ko-KR" altLang="en-US" sz="40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상품등록</a:t>
            </a:r>
            <a:endParaRPr lang="ko-KR" altLang="en-US" sz="4000" b="1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4" y="272771"/>
            <a:ext cx="1236031" cy="99137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177671" y="1390578"/>
            <a:ext cx="2014329" cy="53839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1.</a:t>
            </a:r>
            <a:r>
              <a:rPr lang="ko-KR" altLang="en-US" dirty="0" smtClean="0">
                <a:solidFill>
                  <a:schemeClr val="tx1"/>
                </a:solidFill>
              </a:rPr>
              <a:t>상품등록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2.</a:t>
            </a:r>
            <a:r>
              <a:rPr lang="ko-KR" altLang="en-US" dirty="0" smtClean="0">
                <a:solidFill>
                  <a:schemeClr val="tx1"/>
                </a:solidFill>
              </a:rPr>
              <a:t>이미지 파일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</a:rPr>
              <a:t>카테고리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추가</a:t>
            </a:r>
            <a:r>
              <a:rPr lang="en-US" altLang="ko-KR" dirty="0" smtClean="0">
                <a:solidFill>
                  <a:schemeClr val="tx1"/>
                </a:solidFill>
              </a:rPr>
              <a:t>/</a:t>
            </a:r>
            <a:r>
              <a:rPr lang="ko-KR" altLang="en-US" dirty="0" smtClean="0">
                <a:solidFill>
                  <a:schemeClr val="tx1"/>
                </a:solidFill>
              </a:rPr>
              <a:t>삭제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4.</a:t>
            </a:r>
            <a:r>
              <a:rPr lang="ko-KR" altLang="en-US" dirty="0" smtClean="0">
                <a:solidFill>
                  <a:schemeClr val="tx1"/>
                </a:solidFill>
              </a:rPr>
              <a:t>중분류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설정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5.</a:t>
            </a:r>
            <a:r>
              <a:rPr lang="ko-KR" altLang="en-US" dirty="0" smtClean="0">
                <a:solidFill>
                  <a:schemeClr val="tx1"/>
                </a:solidFill>
              </a:rPr>
              <a:t>소분류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설정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089680" y="3116912"/>
            <a:ext cx="777711" cy="210709"/>
            <a:chOff x="5987280" y="-906998"/>
            <a:chExt cx="1419271" cy="826534"/>
          </a:xfrm>
        </p:grpSpPr>
        <p:sp>
          <p:nvSpPr>
            <p:cNvPr id="21" name="직사각형 20"/>
            <p:cNvSpPr/>
            <p:nvPr/>
          </p:nvSpPr>
          <p:spPr>
            <a:xfrm>
              <a:off x="6233771" y="-906994"/>
              <a:ext cx="1172780" cy="413261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987280" y="-906998"/>
              <a:ext cx="246491" cy="8265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>
                      <a:lumMod val="75000"/>
                    </a:schemeClr>
                  </a:solidFill>
                </a:rPr>
                <a:t>4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995779" y="2380100"/>
            <a:ext cx="3188470" cy="641396"/>
            <a:chOff x="8229599" y="1316391"/>
            <a:chExt cx="4184864" cy="641396"/>
          </a:xfrm>
        </p:grpSpPr>
        <p:sp>
          <p:nvSpPr>
            <p:cNvPr id="12" name="직사각형 11"/>
            <p:cNvSpPr/>
            <p:nvPr/>
          </p:nvSpPr>
          <p:spPr>
            <a:xfrm>
              <a:off x="8476090" y="1316391"/>
              <a:ext cx="3938373" cy="641396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229599" y="1316391"/>
              <a:ext cx="246491" cy="2579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9229950" y="1434759"/>
            <a:ext cx="947721" cy="257967"/>
            <a:chOff x="8229599" y="1316391"/>
            <a:chExt cx="1022736" cy="257967"/>
          </a:xfrm>
        </p:grpSpPr>
        <p:sp>
          <p:nvSpPr>
            <p:cNvPr id="19" name="직사각형 18"/>
            <p:cNvSpPr/>
            <p:nvPr/>
          </p:nvSpPr>
          <p:spPr>
            <a:xfrm>
              <a:off x="8476092" y="1316391"/>
              <a:ext cx="776243" cy="257967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229599" y="1316391"/>
              <a:ext cx="246491" cy="2579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995779" y="2070000"/>
            <a:ext cx="1375577" cy="257967"/>
            <a:chOff x="8229599" y="1316391"/>
            <a:chExt cx="1805443" cy="257967"/>
          </a:xfrm>
        </p:grpSpPr>
        <p:sp>
          <p:nvSpPr>
            <p:cNvPr id="33" name="직사각형 32"/>
            <p:cNvSpPr/>
            <p:nvPr/>
          </p:nvSpPr>
          <p:spPr>
            <a:xfrm>
              <a:off x="8476092" y="1316391"/>
              <a:ext cx="1558950" cy="257967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229599" y="1316391"/>
              <a:ext cx="246491" cy="2579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777469" y="3116911"/>
            <a:ext cx="777711" cy="210709"/>
            <a:chOff x="5987280" y="-906998"/>
            <a:chExt cx="1419271" cy="826534"/>
          </a:xfrm>
        </p:grpSpPr>
        <p:sp>
          <p:nvSpPr>
            <p:cNvPr id="25" name="직사각형 24"/>
            <p:cNvSpPr/>
            <p:nvPr/>
          </p:nvSpPr>
          <p:spPr>
            <a:xfrm>
              <a:off x="6233771" y="-906994"/>
              <a:ext cx="1172780" cy="413261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987280" y="-906998"/>
              <a:ext cx="246491" cy="8265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5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56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111"/>
          <p:cNvSpPr/>
          <p:nvPr/>
        </p:nvSpPr>
        <p:spPr>
          <a:xfrm>
            <a:off x="0" y="324192"/>
            <a:ext cx="12192000" cy="1304925"/>
          </a:xfrm>
          <a:prstGeom prst="rect">
            <a:avLst/>
          </a:prstGeom>
          <a:solidFill>
            <a:srgbClr val="247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707400" y="2878371"/>
            <a:ext cx="1985199" cy="2754528"/>
            <a:chOff x="3309106" y="2491040"/>
            <a:chExt cx="1812519" cy="2353463"/>
          </a:xfrm>
        </p:grpSpPr>
        <p:sp>
          <p:nvSpPr>
            <p:cNvPr id="107" name="자유형 106"/>
            <p:cNvSpPr/>
            <p:nvPr/>
          </p:nvSpPr>
          <p:spPr>
            <a:xfrm>
              <a:off x="3309106" y="2491040"/>
              <a:ext cx="1812519" cy="1847851"/>
            </a:xfrm>
            <a:custGeom>
              <a:avLst/>
              <a:gdLst>
                <a:gd name="connsiteX0" fmla="*/ 0 w 1812519"/>
                <a:gd name="connsiteY0" fmla="*/ 0 h 1847851"/>
                <a:gd name="connsiteX1" fmla="*/ 1699470 w 1812519"/>
                <a:gd name="connsiteY1" fmla="*/ 0 h 1847851"/>
                <a:gd name="connsiteX2" fmla="*/ 1699470 w 1812519"/>
                <a:gd name="connsiteY2" fmla="*/ 733765 h 1847851"/>
                <a:gd name="connsiteX3" fmla="*/ 1812519 w 1812519"/>
                <a:gd name="connsiteY3" fmla="*/ 955137 h 1847851"/>
                <a:gd name="connsiteX4" fmla="*/ 1699470 w 1812519"/>
                <a:gd name="connsiteY4" fmla="*/ 1176509 h 1847851"/>
                <a:gd name="connsiteX5" fmla="*/ 1699470 w 1812519"/>
                <a:gd name="connsiteY5" fmla="*/ 1847851 h 1847851"/>
                <a:gd name="connsiteX6" fmla="*/ 0 w 1812519"/>
                <a:gd name="connsiteY6" fmla="*/ 1847851 h 184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2519" h="1847851">
                  <a:moveTo>
                    <a:pt x="0" y="0"/>
                  </a:moveTo>
                  <a:lnTo>
                    <a:pt x="1699470" y="0"/>
                  </a:lnTo>
                  <a:lnTo>
                    <a:pt x="1699470" y="733765"/>
                  </a:lnTo>
                  <a:lnTo>
                    <a:pt x="1812519" y="955137"/>
                  </a:lnTo>
                  <a:lnTo>
                    <a:pt x="1699470" y="1176509"/>
                  </a:lnTo>
                  <a:lnTo>
                    <a:pt x="1699470" y="1847851"/>
                  </a:lnTo>
                  <a:lnTo>
                    <a:pt x="0" y="1847851"/>
                  </a:lnTo>
                  <a:close/>
                </a:path>
              </a:pathLst>
            </a:custGeom>
            <a:solidFill>
              <a:srgbClr val="16A9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729869" y="4502650"/>
              <a:ext cx="857944" cy="341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smtClean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시퀀스</a:t>
              </a:r>
              <a:endParaRPr lang="ko-KR" altLang="en-US" sz="2000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875616" y="2878371"/>
            <a:ext cx="1991953" cy="2754528"/>
            <a:chOff x="5246265" y="2491040"/>
            <a:chExt cx="1818685" cy="2353463"/>
          </a:xfrm>
        </p:grpSpPr>
        <p:sp>
          <p:nvSpPr>
            <p:cNvPr id="108" name="자유형 107"/>
            <p:cNvSpPr/>
            <p:nvPr/>
          </p:nvSpPr>
          <p:spPr>
            <a:xfrm>
              <a:off x="5246265" y="2491040"/>
              <a:ext cx="1818685" cy="1847851"/>
            </a:xfrm>
            <a:custGeom>
              <a:avLst/>
              <a:gdLst>
                <a:gd name="connsiteX0" fmla="*/ 0 w 1818685"/>
                <a:gd name="connsiteY0" fmla="*/ 0 h 1847851"/>
                <a:gd name="connsiteX1" fmla="*/ 1699470 w 1818685"/>
                <a:gd name="connsiteY1" fmla="*/ 0 h 1847851"/>
                <a:gd name="connsiteX2" fmla="*/ 1699470 w 1818685"/>
                <a:gd name="connsiteY2" fmla="*/ 721690 h 1847851"/>
                <a:gd name="connsiteX3" fmla="*/ 1818685 w 1818685"/>
                <a:gd name="connsiteY3" fmla="*/ 955137 h 1847851"/>
                <a:gd name="connsiteX4" fmla="*/ 1699470 w 1818685"/>
                <a:gd name="connsiteY4" fmla="*/ 1188583 h 1847851"/>
                <a:gd name="connsiteX5" fmla="*/ 1699470 w 1818685"/>
                <a:gd name="connsiteY5" fmla="*/ 1847851 h 1847851"/>
                <a:gd name="connsiteX6" fmla="*/ 0 w 1818685"/>
                <a:gd name="connsiteY6" fmla="*/ 1847851 h 184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8685" h="1847851">
                  <a:moveTo>
                    <a:pt x="0" y="0"/>
                  </a:moveTo>
                  <a:lnTo>
                    <a:pt x="1699470" y="0"/>
                  </a:lnTo>
                  <a:lnTo>
                    <a:pt x="1699470" y="721690"/>
                  </a:lnTo>
                  <a:lnTo>
                    <a:pt x="1818685" y="955137"/>
                  </a:lnTo>
                  <a:lnTo>
                    <a:pt x="1699470" y="1188583"/>
                  </a:lnTo>
                  <a:lnTo>
                    <a:pt x="1699470" y="1847851"/>
                  </a:lnTo>
                  <a:lnTo>
                    <a:pt x="0" y="1847851"/>
                  </a:lnTo>
                  <a:close/>
                </a:path>
              </a:pathLst>
            </a:custGeom>
            <a:solidFill>
              <a:srgbClr val="9BB9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780455" y="4502650"/>
              <a:ext cx="631091" cy="341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ERD</a:t>
              </a:r>
              <a:endParaRPr lang="ko-KR" altLang="en-US" sz="2000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038675" y="2878371"/>
            <a:ext cx="1998708" cy="2754528"/>
            <a:chOff x="7183423" y="2491040"/>
            <a:chExt cx="1824852" cy="2353463"/>
          </a:xfrm>
        </p:grpSpPr>
        <p:sp>
          <p:nvSpPr>
            <p:cNvPr id="109" name="자유형 108"/>
            <p:cNvSpPr/>
            <p:nvPr/>
          </p:nvSpPr>
          <p:spPr>
            <a:xfrm>
              <a:off x="7183423" y="2491040"/>
              <a:ext cx="1824852" cy="1847851"/>
            </a:xfrm>
            <a:custGeom>
              <a:avLst/>
              <a:gdLst>
                <a:gd name="connsiteX0" fmla="*/ 0 w 1824852"/>
                <a:gd name="connsiteY0" fmla="*/ 0 h 1847851"/>
                <a:gd name="connsiteX1" fmla="*/ 1699470 w 1824852"/>
                <a:gd name="connsiteY1" fmla="*/ 0 h 1847851"/>
                <a:gd name="connsiteX2" fmla="*/ 1699470 w 1824852"/>
                <a:gd name="connsiteY2" fmla="*/ 709614 h 1847851"/>
                <a:gd name="connsiteX3" fmla="*/ 1824852 w 1824852"/>
                <a:gd name="connsiteY3" fmla="*/ 955137 h 1847851"/>
                <a:gd name="connsiteX4" fmla="*/ 1699470 w 1824852"/>
                <a:gd name="connsiteY4" fmla="*/ 1200660 h 1847851"/>
                <a:gd name="connsiteX5" fmla="*/ 1699470 w 1824852"/>
                <a:gd name="connsiteY5" fmla="*/ 1847851 h 1847851"/>
                <a:gd name="connsiteX6" fmla="*/ 0 w 1824852"/>
                <a:gd name="connsiteY6" fmla="*/ 1847851 h 184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4852" h="1847851">
                  <a:moveTo>
                    <a:pt x="0" y="0"/>
                  </a:moveTo>
                  <a:lnTo>
                    <a:pt x="1699470" y="0"/>
                  </a:lnTo>
                  <a:lnTo>
                    <a:pt x="1699470" y="709614"/>
                  </a:lnTo>
                  <a:lnTo>
                    <a:pt x="1824852" y="955137"/>
                  </a:lnTo>
                  <a:lnTo>
                    <a:pt x="1699470" y="1200660"/>
                  </a:lnTo>
                  <a:lnTo>
                    <a:pt x="1699470" y="1847851"/>
                  </a:lnTo>
                  <a:lnTo>
                    <a:pt x="0" y="1847851"/>
                  </a:lnTo>
                  <a:close/>
                </a:path>
              </a:pathLst>
            </a:custGeom>
            <a:solidFill>
              <a:srgbClr val="F29C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374404" y="4502650"/>
              <a:ext cx="1317504" cy="341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smtClean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기능정의</a:t>
              </a:r>
              <a:r>
                <a:rPr lang="ko-KR" altLang="en-US" sz="2000" b="1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220874" y="2878371"/>
            <a:ext cx="1861380" cy="2754528"/>
            <a:chOff x="9120582" y="2491040"/>
            <a:chExt cx="1699470" cy="2353463"/>
          </a:xfrm>
        </p:grpSpPr>
        <p:sp>
          <p:nvSpPr>
            <p:cNvPr id="10" name="직사각형 9"/>
            <p:cNvSpPr/>
            <p:nvPr/>
          </p:nvSpPr>
          <p:spPr>
            <a:xfrm>
              <a:off x="9120582" y="2491040"/>
              <a:ext cx="1699470" cy="1847851"/>
            </a:xfrm>
            <a:prstGeom prst="rect">
              <a:avLst/>
            </a:prstGeom>
            <a:solidFill>
              <a:srgbClr val="BF3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370108" y="4502650"/>
              <a:ext cx="1200419" cy="341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smtClean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 </a:t>
              </a:r>
              <a:r>
                <a:rPr lang="en-US" altLang="ko-KR" sz="2000" b="1" dirty="0" smtClean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View</a:t>
              </a:r>
              <a:endParaRPr lang="ko-KR" altLang="en-US" sz="2000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5500323" y="622711"/>
            <a:ext cx="1191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</a:t>
            </a:r>
            <a:r>
              <a:rPr lang="ko-KR" altLang="en-US" sz="40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0" y="6667500"/>
            <a:ext cx="12192000" cy="190500"/>
          </a:xfrm>
          <a:prstGeom prst="rect">
            <a:avLst/>
          </a:prstGeom>
          <a:solidFill>
            <a:srgbClr val="247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457" y="3101009"/>
            <a:ext cx="1643264" cy="16432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62" y="3150954"/>
            <a:ext cx="1634889" cy="16348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630" y="3187665"/>
            <a:ext cx="1561465" cy="15614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096" y="3185279"/>
            <a:ext cx="1548936" cy="154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4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71614"/>
            <a:ext cx="10177671" cy="540289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85653"/>
            <a:ext cx="12192000" cy="1304925"/>
          </a:xfrm>
          <a:prstGeom prst="rect">
            <a:avLst/>
          </a:prstGeom>
          <a:solidFill>
            <a:srgbClr val="BF3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25219" y="384172"/>
            <a:ext cx="7127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   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r>
              <a:rPr lang="ko-KR" altLang="en-US" sz="40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상품등록</a:t>
            </a:r>
            <a:endParaRPr lang="ko-KR" altLang="en-US" sz="4000" b="1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4" y="272771"/>
            <a:ext cx="1236031" cy="99137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177671" y="1390578"/>
            <a:ext cx="2014329" cy="53839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1.</a:t>
            </a:r>
            <a:r>
              <a:rPr lang="ko-KR" altLang="en-US" dirty="0" smtClean="0">
                <a:solidFill>
                  <a:schemeClr val="tx1"/>
                </a:solidFill>
              </a:rPr>
              <a:t>이미지 파일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2.</a:t>
            </a:r>
            <a:r>
              <a:rPr lang="ko-KR" altLang="en-US" dirty="0" smtClean="0">
                <a:solidFill>
                  <a:schemeClr val="tx1"/>
                </a:solidFill>
              </a:rPr>
              <a:t>등록 상품과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관련된 상품 설정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31594" y="6069505"/>
            <a:ext cx="3188470" cy="641396"/>
            <a:chOff x="8229599" y="1316391"/>
            <a:chExt cx="4184864" cy="641396"/>
          </a:xfrm>
        </p:grpSpPr>
        <p:sp>
          <p:nvSpPr>
            <p:cNvPr id="12" name="직사각형 11"/>
            <p:cNvSpPr/>
            <p:nvPr/>
          </p:nvSpPr>
          <p:spPr>
            <a:xfrm>
              <a:off x="8476090" y="1316391"/>
              <a:ext cx="3938373" cy="641396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229599" y="1316391"/>
              <a:ext cx="246491" cy="2579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1820" y="4519002"/>
            <a:ext cx="2951724" cy="1550503"/>
            <a:chOff x="8229599" y="1316391"/>
            <a:chExt cx="3874134" cy="1550503"/>
          </a:xfrm>
        </p:grpSpPr>
        <p:sp>
          <p:nvSpPr>
            <p:cNvPr id="33" name="직사각형 32"/>
            <p:cNvSpPr/>
            <p:nvPr/>
          </p:nvSpPr>
          <p:spPr>
            <a:xfrm>
              <a:off x="8476092" y="1316391"/>
              <a:ext cx="3627641" cy="1550503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229599" y="1316391"/>
              <a:ext cx="246491" cy="2579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39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90578"/>
            <a:ext cx="10177671" cy="538393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85653"/>
            <a:ext cx="12192000" cy="1304925"/>
          </a:xfrm>
          <a:prstGeom prst="rect">
            <a:avLst/>
          </a:prstGeom>
          <a:solidFill>
            <a:srgbClr val="BF3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25220" y="384172"/>
            <a:ext cx="7127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   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r>
              <a:rPr lang="ko-KR" altLang="en-US" sz="40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주문관리</a:t>
            </a:r>
            <a:endParaRPr lang="ko-KR" altLang="en-US" sz="4000" b="1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4" y="272771"/>
            <a:ext cx="1236031" cy="99137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177671" y="1390578"/>
            <a:ext cx="2014329" cy="53839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1.</a:t>
            </a:r>
            <a:r>
              <a:rPr lang="ko-KR" altLang="en-US" dirty="0" smtClean="0">
                <a:solidFill>
                  <a:schemeClr val="tx1"/>
                </a:solidFill>
              </a:rPr>
              <a:t>주문 검색 기능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2.</a:t>
            </a:r>
            <a:r>
              <a:rPr lang="ko-KR" altLang="en-US" dirty="0" smtClean="0">
                <a:solidFill>
                  <a:schemeClr val="tx1"/>
                </a:solidFill>
              </a:rPr>
              <a:t>환불상태 변경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</a:rPr>
              <a:t>주문상태 변경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367625" y="1692725"/>
            <a:ext cx="7976530" cy="1217451"/>
            <a:chOff x="8229599" y="1316390"/>
            <a:chExt cx="10469189" cy="1217451"/>
          </a:xfrm>
        </p:grpSpPr>
        <p:sp>
          <p:nvSpPr>
            <p:cNvPr id="12" name="직사각형 11"/>
            <p:cNvSpPr/>
            <p:nvPr/>
          </p:nvSpPr>
          <p:spPr>
            <a:xfrm>
              <a:off x="8476090" y="1316390"/>
              <a:ext cx="10222698" cy="1217451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229599" y="1316391"/>
              <a:ext cx="246491" cy="2579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>
                      <a:lumMod val="7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746436" y="4647086"/>
            <a:ext cx="1123808" cy="257967"/>
            <a:chOff x="8229599" y="1316391"/>
            <a:chExt cx="1022736" cy="257967"/>
          </a:xfrm>
        </p:grpSpPr>
        <p:sp>
          <p:nvSpPr>
            <p:cNvPr id="19" name="직사각형 18"/>
            <p:cNvSpPr/>
            <p:nvPr/>
          </p:nvSpPr>
          <p:spPr>
            <a:xfrm>
              <a:off x="8476092" y="1316391"/>
              <a:ext cx="776243" cy="257967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229599" y="1316391"/>
              <a:ext cx="246491" cy="2579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818066" y="4161192"/>
            <a:ext cx="1052177" cy="257967"/>
            <a:chOff x="8229599" y="1316391"/>
            <a:chExt cx="1380981" cy="257967"/>
          </a:xfrm>
        </p:grpSpPr>
        <p:sp>
          <p:nvSpPr>
            <p:cNvPr id="33" name="직사각형 32"/>
            <p:cNvSpPr/>
            <p:nvPr/>
          </p:nvSpPr>
          <p:spPr>
            <a:xfrm>
              <a:off x="8476093" y="1316391"/>
              <a:ext cx="1134487" cy="257967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229599" y="1316391"/>
              <a:ext cx="246491" cy="2579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413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90577"/>
            <a:ext cx="10177672" cy="538393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85653"/>
            <a:ext cx="12192000" cy="1304925"/>
          </a:xfrm>
          <a:prstGeom prst="rect">
            <a:avLst/>
          </a:prstGeom>
          <a:solidFill>
            <a:srgbClr val="BF3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25220" y="384172"/>
            <a:ext cx="7127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   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r>
              <a:rPr lang="ko-KR" altLang="en-US" sz="40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회원관리</a:t>
            </a:r>
            <a:endParaRPr lang="ko-KR" altLang="en-US" sz="4000" b="1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4" y="272771"/>
            <a:ext cx="1236031" cy="99137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177670" y="1390578"/>
            <a:ext cx="2014329" cy="53839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1.</a:t>
            </a:r>
            <a:r>
              <a:rPr lang="ko-KR" altLang="en-US" dirty="0" smtClean="0">
                <a:solidFill>
                  <a:schemeClr val="tx1"/>
                </a:solidFill>
              </a:rPr>
              <a:t>회원 검색 기능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2.</a:t>
            </a:r>
            <a:r>
              <a:rPr lang="ko-KR" altLang="en-US" dirty="0" smtClean="0">
                <a:solidFill>
                  <a:schemeClr val="tx1"/>
                </a:solidFill>
              </a:rPr>
              <a:t>회원 상세 보기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419121" y="1954217"/>
            <a:ext cx="7976530" cy="1456893"/>
            <a:chOff x="8229599" y="1316390"/>
            <a:chExt cx="10469189" cy="1456893"/>
          </a:xfrm>
        </p:grpSpPr>
        <p:sp>
          <p:nvSpPr>
            <p:cNvPr id="12" name="직사각형 11"/>
            <p:cNvSpPr/>
            <p:nvPr/>
          </p:nvSpPr>
          <p:spPr>
            <a:xfrm>
              <a:off x="8476090" y="1316390"/>
              <a:ext cx="10222698" cy="1456893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229599" y="1316391"/>
              <a:ext cx="246491" cy="2579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>
                      <a:lumMod val="7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606924" y="5067641"/>
            <a:ext cx="1052177" cy="257967"/>
            <a:chOff x="8229599" y="1316391"/>
            <a:chExt cx="1380981" cy="257967"/>
          </a:xfrm>
        </p:grpSpPr>
        <p:sp>
          <p:nvSpPr>
            <p:cNvPr id="33" name="직사각형 32"/>
            <p:cNvSpPr/>
            <p:nvPr/>
          </p:nvSpPr>
          <p:spPr>
            <a:xfrm>
              <a:off x="8476093" y="1316391"/>
              <a:ext cx="1134487" cy="257967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229599" y="1316391"/>
              <a:ext cx="246491" cy="2579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180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90578"/>
            <a:ext cx="10177671" cy="538393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85653"/>
            <a:ext cx="12192000" cy="1304925"/>
          </a:xfrm>
          <a:prstGeom prst="rect">
            <a:avLst/>
          </a:prstGeom>
          <a:solidFill>
            <a:srgbClr val="BF3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25221" y="384172"/>
            <a:ext cx="7127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   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r>
              <a:rPr lang="ko-KR" altLang="en-US" sz="40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매출통계</a:t>
            </a:r>
            <a:endParaRPr lang="ko-KR" altLang="en-US" sz="4000" b="1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4" y="272771"/>
            <a:ext cx="1236031" cy="99137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177670" y="1390578"/>
            <a:ext cx="2014329" cy="53839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1.</a:t>
            </a:r>
            <a:r>
              <a:rPr lang="ko-KR" altLang="en-US" dirty="0" err="1" smtClean="0">
                <a:solidFill>
                  <a:schemeClr val="tx1"/>
                </a:solidFill>
              </a:rPr>
              <a:t>해당년수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검</a:t>
            </a:r>
            <a:r>
              <a:rPr lang="ko-KR" altLang="en-US" dirty="0">
                <a:solidFill>
                  <a:schemeClr val="tx1"/>
                </a:solidFill>
              </a:rPr>
              <a:t>색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2.</a:t>
            </a:r>
            <a:r>
              <a:rPr lang="ko-KR" altLang="en-US" dirty="0" smtClean="0">
                <a:solidFill>
                  <a:schemeClr val="tx1"/>
                </a:solidFill>
              </a:rPr>
              <a:t>월별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매출 통계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357786" y="1675923"/>
            <a:ext cx="7976530" cy="257968"/>
            <a:chOff x="8229599" y="1316391"/>
            <a:chExt cx="10469189" cy="257968"/>
          </a:xfrm>
        </p:grpSpPr>
        <p:sp>
          <p:nvSpPr>
            <p:cNvPr id="12" name="직사각형 11"/>
            <p:cNvSpPr/>
            <p:nvPr/>
          </p:nvSpPr>
          <p:spPr>
            <a:xfrm>
              <a:off x="8476090" y="1316391"/>
              <a:ext cx="10222698" cy="257968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229599" y="1316391"/>
              <a:ext cx="246491" cy="2579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>
                      <a:lumMod val="7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-62850" y="2515272"/>
            <a:ext cx="10113299" cy="2907518"/>
            <a:chOff x="8229599" y="1316391"/>
            <a:chExt cx="13273692" cy="2907518"/>
          </a:xfrm>
        </p:grpSpPr>
        <p:sp>
          <p:nvSpPr>
            <p:cNvPr id="33" name="직사각형 32"/>
            <p:cNvSpPr/>
            <p:nvPr/>
          </p:nvSpPr>
          <p:spPr>
            <a:xfrm>
              <a:off x="8476093" y="1316391"/>
              <a:ext cx="13027198" cy="2907518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229599" y="1316391"/>
              <a:ext cx="246491" cy="2579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194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57" y="1633331"/>
            <a:ext cx="10471867" cy="481584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105185"/>
            <a:ext cx="12192000" cy="1304925"/>
          </a:xfrm>
          <a:prstGeom prst="rect">
            <a:avLst/>
          </a:prstGeom>
          <a:solidFill>
            <a:srgbClr val="16A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0" y="272617"/>
            <a:ext cx="970059" cy="97005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03179" y="403704"/>
            <a:ext cx="30796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시퀀스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4000" b="1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146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05185"/>
            <a:ext cx="12192000" cy="1304925"/>
          </a:xfrm>
          <a:prstGeom prst="rect">
            <a:avLst/>
          </a:prstGeom>
          <a:solidFill>
            <a:srgbClr val="16A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0" y="272617"/>
            <a:ext cx="970059" cy="9700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48" y="1566407"/>
            <a:ext cx="11078817" cy="4921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6679" y="403704"/>
            <a:ext cx="3583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시퀀스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4000" b="1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293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0" y="157215"/>
            <a:ext cx="13071944" cy="1304925"/>
          </a:xfrm>
          <a:custGeom>
            <a:avLst/>
            <a:gdLst>
              <a:gd name="connsiteX0" fmla="*/ 0 w 1818685"/>
              <a:gd name="connsiteY0" fmla="*/ 0 h 1847851"/>
              <a:gd name="connsiteX1" fmla="*/ 1699470 w 1818685"/>
              <a:gd name="connsiteY1" fmla="*/ 0 h 1847851"/>
              <a:gd name="connsiteX2" fmla="*/ 1699470 w 1818685"/>
              <a:gd name="connsiteY2" fmla="*/ 721690 h 1847851"/>
              <a:gd name="connsiteX3" fmla="*/ 1818685 w 1818685"/>
              <a:gd name="connsiteY3" fmla="*/ 955137 h 1847851"/>
              <a:gd name="connsiteX4" fmla="*/ 1699470 w 1818685"/>
              <a:gd name="connsiteY4" fmla="*/ 1188583 h 1847851"/>
              <a:gd name="connsiteX5" fmla="*/ 1699470 w 1818685"/>
              <a:gd name="connsiteY5" fmla="*/ 1847851 h 1847851"/>
              <a:gd name="connsiteX6" fmla="*/ 0 w 1818685"/>
              <a:gd name="connsiteY6" fmla="*/ 1847851 h 184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8685" h="1847851">
                <a:moveTo>
                  <a:pt x="0" y="0"/>
                </a:moveTo>
                <a:lnTo>
                  <a:pt x="1699470" y="0"/>
                </a:lnTo>
                <a:lnTo>
                  <a:pt x="1699470" y="721690"/>
                </a:lnTo>
                <a:lnTo>
                  <a:pt x="1818685" y="955137"/>
                </a:lnTo>
                <a:lnTo>
                  <a:pt x="1699470" y="1188583"/>
                </a:lnTo>
                <a:lnTo>
                  <a:pt x="1699470" y="1847851"/>
                </a:lnTo>
                <a:lnTo>
                  <a:pt x="0" y="1847851"/>
                </a:lnTo>
                <a:close/>
              </a:path>
            </a:pathLst>
          </a:custGeom>
          <a:solidFill>
            <a:srgbClr val="9BB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32196" y="455734"/>
            <a:ext cx="1199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ERD</a:t>
            </a:r>
            <a:endParaRPr lang="ko-KR" altLang="en-US" sz="4000" b="1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94" y="317771"/>
            <a:ext cx="983811" cy="9838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462140"/>
            <a:ext cx="11823590" cy="522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-1" y="125410"/>
            <a:ext cx="13167361" cy="1304925"/>
          </a:xfrm>
          <a:custGeom>
            <a:avLst/>
            <a:gdLst>
              <a:gd name="connsiteX0" fmla="*/ 0 w 1824852"/>
              <a:gd name="connsiteY0" fmla="*/ 0 h 1847851"/>
              <a:gd name="connsiteX1" fmla="*/ 1699470 w 1824852"/>
              <a:gd name="connsiteY1" fmla="*/ 0 h 1847851"/>
              <a:gd name="connsiteX2" fmla="*/ 1699470 w 1824852"/>
              <a:gd name="connsiteY2" fmla="*/ 709614 h 1847851"/>
              <a:gd name="connsiteX3" fmla="*/ 1824852 w 1824852"/>
              <a:gd name="connsiteY3" fmla="*/ 955137 h 1847851"/>
              <a:gd name="connsiteX4" fmla="*/ 1699470 w 1824852"/>
              <a:gd name="connsiteY4" fmla="*/ 1200660 h 1847851"/>
              <a:gd name="connsiteX5" fmla="*/ 1699470 w 1824852"/>
              <a:gd name="connsiteY5" fmla="*/ 1847851 h 1847851"/>
              <a:gd name="connsiteX6" fmla="*/ 0 w 1824852"/>
              <a:gd name="connsiteY6" fmla="*/ 1847851 h 184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852" h="1847851">
                <a:moveTo>
                  <a:pt x="0" y="0"/>
                </a:moveTo>
                <a:lnTo>
                  <a:pt x="1699470" y="0"/>
                </a:lnTo>
                <a:lnTo>
                  <a:pt x="1699470" y="709614"/>
                </a:lnTo>
                <a:lnTo>
                  <a:pt x="1824852" y="955137"/>
                </a:lnTo>
                <a:lnTo>
                  <a:pt x="1699470" y="1200660"/>
                </a:lnTo>
                <a:lnTo>
                  <a:pt x="1699470" y="1847851"/>
                </a:lnTo>
                <a:lnTo>
                  <a:pt x="0" y="1847851"/>
                </a:lnTo>
                <a:close/>
              </a:path>
            </a:pathLst>
          </a:custGeom>
          <a:solidFill>
            <a:srgbClr val="F29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70805" y="423929"/>
            <a:ext cx="2701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기능정의</a:t>
            </a:r>
            <a:r>
              <a:rPr lang="ko-KR" altLang="en-US" sz="40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" y="280817"/>
            <a:ext cx="1055008" cy="1055008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370105"/>
              </p:ext>
            </p:extLst>
          </p:nvPr>
        </p:nvGraphicFramePr>
        <p:xfrm>
          <a:off x="734237" y="1623052"/>
          <a:ext cx="10771300" cy="4939850"/>
        </p:xfrm>
        <a:graphic>
          <a:graphicData uri="http://schemas.openxmlformats.org/drawingml/2006/table">
            <a:tbl>
              <a:tblPr/>
              <a:tblGrid>
                <a:gridCol w="1286674"/>
                <a:gridCol w="1286674"/>
                <a:gridCol w="1286674"/>
                <a:gridCol w="3455639"/>
                <a:gridCol w="3455639"/>
              </a:tblGrid>
              <a:tr h="12380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구분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중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내용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 anchor="ctr"/>
                </a:tc>
              </a:tr>
              <a:tr h="123803">
                <a:tc rowSpan="2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</a:rPr>
                        <a:t>회원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회원가입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u="none" strike="noStrike" dirty="0">
                          <a:effectLst/>
                        </a:rPr>
                        <a:t>id </a:t>
                      </a:r>
                      <a:r>
                        <a:rPr lang="ko-KR" altLang="en-US" sz="1000" u="none" strike="noStrike" dirty="0">
                          <a:effectLst/>
                        </a:rPr>
                        <a:t>중복확인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아이디 중복확인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/>
                </a:tc>
              </a:tr>
              <a:tr h="1238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 err="1">
                          <a:effectLst/>
                        </a:rPr>
                        <a:t>주소찾기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주소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API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사용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/>
                </a:tc>
              </a:tr>
              <a:tr h="1238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입력확인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제약사항 동의 여부 확인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/>
                </a:tc>
              </a:tr>
              <a:tr h="1238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회원계정 생성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/>
                </a:tc>
              </a:tr>
              <a:tr h="1238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로그인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로그인 확인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아이디 비밀번호 확인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/>
                </a:tc>
              </a:tr>
              <a:tr h="1238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로그인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계정에 따른 회원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관리자 로그인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/>
                </a:tc>
              </a:tr>
              <a:tr h="1238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아이디찾기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아이디 확인과 이메일 인증을 통해 아이디 찾기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/>
                </a:tc>
              </a:tr>
              <a:tr h="1238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비밀번호찾기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아이디 확인 및 이메일 인증으로 비밀번호 찾기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/>
                </a:tc>
              </a:tr>
              <a:tr h="3659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메인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로그인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 smtClean="0">
                          <a:effectLst/>
                        </a:rPr>
                        <a:t>로그인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로그인</a:t>
                      </a:r>
                      <a:r>
                        <a:rPr lang="en-US" altLang="ko-KR" sz="1000" u="none" strike="noStrike">
                          <a:effectLst/>
                        </a:rPr>
                        <a:t>: </a:t>
                      </a:r>
                      <a:r>
                        <a:rPr lang="ko-KR" altLang="en-US" sz="1000" u="none" strike="noStrike">
                          <a:effectLst/>
                        </a:rPr>
                        <a:t>구매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장바구니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찜하기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마이페이지 이용 가능</a:t>
                      </a:r>
                      <a:br>
                        <a:rPr lang="ko-KR" altLang="en-US" sz="1000" u="none" strike="noStrike">
                          <a:effectLst/>
                        </a:rPr>
                      </a:br>
                      <a:r>
                        <a:rPr lang="ko-KR" altLang="en-US" sz="1000" u="none" strike="noStrike">
                          <a:effectLst/>
                        </a:rPr>
                        <a:t>비로그인</a:t>
                      </a:r>
                      <a:r>
                        <a:rPr lang="en-US" altLang="ko-KR" sz="1000" u="none" strike="noStrike">
                          <a:effectLst/>
                        </a:rPr>
                        <a:t>:  </a:t>
                      </a:r>
                      <a:r>
                        <a:rPr lang="ko-KR" altLang="en-US" sz="1000" u="none" strike="noStrike">
                          <a:effectLst/>
                        </a:rPr>
                        <a:t>찜하기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마이페이지 이용 불가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/>
                </a:tc>
              </a:tr>
              <a:tr h="1238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신상품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등록순 기준 목록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/>
                </a:tc>
              </a:tr>
              <a:tr h="1238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옷 검색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검색어 포함 옷들 도출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/>
                </a:tc>
              </a:tr>
              <a:tr h="1238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옷목록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분야별 목록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분야별 목록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/>
                </a:tc>
              </a:tr>
              <a:tr h="1238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장바구니 담기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장바구니 목록 추가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/>
                </a:tc>
              </a:tr>
              <a:tr h="1238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바로 구매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비회원도 할 수 있도록 비회원 구매도 만들기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/>
                </a:tc>
              </a:tr>
              <a:tr h="1238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찜하기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 err="1">
                          <a:effectLst/>
                        </a:rPr>
                        <a:t>찜목록</a:t>
                      </a:r>
                      <a:r>
                        <a:rPr lang="ko-KR" altLang="en-US" sz="1000" u="none" strike="noStrike" dirty="0">
                          <a:effectLst/>
                        </a:rPr>
                        <a:t> 추가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/>
                </a:tc>
              </a:tr>
              <a:tr h="3659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옷 상세정보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내용</a:t>
                      </a:r>
                      <a:r>
                        <a:rPr lang="en-US" altLang="ko-KR" sz="1000" u="none" strike="noStrike" dirty="0">
                          <a:effectLst/>
                        </a:rPr>
                        <a:t>,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장바구니담기</a:t>
                      </a:r>
                      <a:r>
                        <a:rPr lang="en-US" altLang="ko-KR" sz="1000" u="none" strike="noStrike" dirty="0">
                          <a:effectLst/>
                        </a:rPr>
                        <a:t>,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바로구매</a:t>
                      </a:r>
                      <a:r>
                        <a:rPr lang="en-US" altLang="ko-KR" sz="1000" u="none" strike="noStrike" dirty="0" smtClean="0">
                          <a:effectLst/>
                        </a:rPr>
                        <a:t>,</a:t>
                      </a:r>
                      <a:r>
                        <a:rPr lang="ko-KR" altLang="en-US" sz="1000" u="none" strike="noStrike" dirty="0" err="1" smtClean="0">
                          <a:effectLst/>
                        </a:rPr>
                        <a:t>찜하기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/>
                      </a:endParaRPr>
                    </a:p>
                  </a:txBody>
                  <a:tcPr marL="3452" marR="3452" marT="345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옷 상세 내용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장바구니 목록 추가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바로 구매 창으로 넘어감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 err="1" smtClean="0">
                          <a:effectLst/>
                        </a:rPr>
                        <a:t>찜목록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/>
                </a:tc>
              </a:tr>
              <a:tr h="1238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마이페이지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회원정보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정보수정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회원 정보 수정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</a:tr>
              <a:tr h="1238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탈퇴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id</a:t>
                      </a:r>
                      <a:r>
                        <a:rPr lang="ko-KR" altLang="en-US" sz="1000" u="none" strike="noStrike" dirty="0">
                          <a:effectLst/>
                        </a:rPr>
                        <a:t>만 남기고 회원정보 삭제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</a:tr>
              <a:tr h="1238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주문목록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주문취소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주문취소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</a:tr>
              <a:tr h="1238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환불신청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환불요청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</a:tr>
              <a:tr h="1238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장바구니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삭제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장바구니 삭제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</a:tr>
              <a:tr h="1238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구매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장바구니에서 구매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</a:tr>
              <a:tr h="1238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수정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장바구니 수량 수정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</a:tr>
              <a:tr h="1238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선택삭제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전체 선택해서 삭제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</a:tr>
              <a:tr h="1238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전체구매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전체 선택해서 구매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</a:tr>
              <a:tr h="1238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구매 요청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확인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내가 구매한 것 확인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</a:tr>
              <a:tr h="1238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고객센터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지도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찾아오시는 길 지도 입력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</a:tr>
              <a:tr h="1238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로그아웃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로그아웃으로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계정없는</a:t>
                      </a:r>
                      <a:r>
                        <a:rPr lang="ko-KR" altLang="en-US" sz="1000" u="none" strike="noStrike" dirty="0">
                          <a:effectLst/>
                        </a:rPr>
                        <a:t> 화면으로 나타냄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452" marR="3452" marT="3452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84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-1" y="123601"/>
            <a:ext cx="13167361" cy="1304925"/>
          </a:xfrm>
          <a:custGeom>
            <a:avLst/>
            <a:gdLst>
              <a:gd name="connsiteX0" fmla="*/ 0 w 1824852"/>
              <a:gd name="connsiteY0" fmla="*/ 0 h 1847851"/>
              <a:gd name="connsiteX1" fmla="*/ 1699470 w 1824852"/>
              <a:gd name="connsiteY1" fmla="*/ 0 h 1847851"/>
              <a:gd name="connsiteX2" fmla="*/ 1699470 w 1824852"/>
              <a:gd name="connsiteY2" fmla="*/ 709614 h 1847851"/>
              <a:gd name="connsiteX3" fmla="*/ 1824852 w 1824852"/>
              <a:gd name="connsiteY3" fmla="*/ 955137 h 1847851"/>
              <a:gd name="connsiteX4" fmla="*/ 1699470 w 1824852"/>
              <a:gd name="connsiteY4" fmla="*/ 1200660 h 1847851"/>
              <a:gd name="connsiteX5" fmla="*/ 1699470 w 1824852"/>
              <a:gd name="connsiteY5" fmla="*/ 1847851 h 1847851"/>
              <a:gd name="connsiteX6" fmla="*/ 0 w 1824852"/>
              <a:gd name="connsiteY6" fmla="*/ 1847851 h 184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852" h="1847851">
                <a:moveTo>
                  <a:pt x="0" y="0"/>
                </a:moveTo>
                <a:lnTo>
                  <a:pt x="1699470" y="0"/>
                </a:lnTo>
                <a:lnTo>
                  <a:pt x="1699470" y="709614"/>
                </a:lnTo>
                <a:lnTo>
                  <a:pt x="1824852" y="955137"/>
                </a:lnTo>
                <a:lnTo>
                  <a:pt x="1699470" y="1200660"/>
                </a:lnTo>
                <a:lnTo>
                  <a:pt x="1699470" y="1847851"/>
                </a:lnTo>
                <a:lnTo>
                  <a:pt x="0" y="1847851"/>
                </a:lnTo>
                <a:close/>
              </a:path>
            </a:pathLst>
          </a:custGeom>
          <a:solidFill>
            <a:srgbClr val="F29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70805" y="422120"/>
            <a:ext cx="2701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기능정의</a:t>
            </a:r>
            <a:r>
              <a:rPr lang="ko-KR" altLang="en-US" sz="4000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" y="279008"/>
            <a:ext cx="1055008" cy="1055008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21372"/>
              </p:ext>
            </p:extLst>
          </p:nvPr>
        </p:nvGraphicFramePr>
        <p:xfrm>
          <a:off x="564543" y="1741339"/>
          <a:ext cx="10893287" cy="4777500"/>
        </p:xfrm>
        <a:graphic>
          <a:graphicData uri="http://schemas.openxmlformats.org/drawingml/2006/table">
            <a:tbl>
              <a:tblPr/>
              <a:tblGrid>
                <a:gridCol w="640072"/>
                <a:gridCol w="1038607"/>
                <a:gridCol w="2113443"/>
                <a:gridCol w="1425063"/>
                <a:gridCol w="5676102"/>
              </a:tblGrid>
              <a:tr h="318500"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관리자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메인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접근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관리자 계정으로 로그인 시 접근가능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</a:tr>
              <a:tr h="318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재고관리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상품 추가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상품추가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</a:tr>
              <a:tr h="318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상품수정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상품수정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</a:tr>
              <a:tr h="318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상품 삭제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상품삭제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</a:tr>
              <a:tr h="318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선택삭제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선택된 상품 일괄 삭제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</a:tr>
              <a:tr h="318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주문목록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환불확인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smtClean="0">
                          <a:effectLst/>
                        </a:rPr>
                        <a:t>환불승인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</a:tr>
              <a:tr h="318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배송시작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배송시작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배송중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배송완료 선택기능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</a:tr>
              <a:tr h="318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결산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그래프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smtClean="0">
                          <a:effectLst/>
                        </a:rPr>
                        <a:t>연간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연간 </a:t>
                      </a:r>
                      <a:r>
                        <a:rPr lang="ko-KR" altLang="en-US" sz="900" u="none" strike="noStrike" dirty="0" smtClean="0">
                          <a:effectLst/>
                        </a:rPr>
                        <a:t>매출통계</a:t>
                      </a:r>
                      <a:r>
                        <a:rPr lang="en-US" altLang="ko-KR" sz="900" u="none" strike="noStrike" dirty="0" smtClean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 smtClean="0">
                          <a:effectLst/>
                        </a:rPr>
                        <a:t>방문자통계</a:t>
                      </a:r>
                      <a:r>
                        <a:rPr lang="en-US" altLang="ko-KR" sz="900" u="none" strike="noStrike" dirty="0" smtClean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 smtClean="0">
                          <a:effectLst/>
                        </a:rPr>
                        <a:t>주문통계</a:t>
                      </a:r>
                      <a:r>
                        <a:rPr lang="en-US" altLang="ko-KR" sz="900" u="none" strike="noStrike" dirty="0" smtClean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 smtClean="0">
                          <a:effectLst/>
                        </a:rPr>
                        <a:t>적립금 순위 통계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</a:tr>
              <a:tr h="318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smtClean="0">
                          <a:effectLst/>
                        </a:rPr>
                        <a:t>분야별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분야별 </a:t>
                      </a:r>
                      <a:r>
                        <a:rPr lang="ko-KR" altLang="en-US" sz="900" u="none" strike="noStrike" dirty="0" smtClean="0">
                          <a:effectLst/>
                        </a:rPr>
                        <a:t>매출 순위 통계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</a:tr>
              <a:tr h="318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회원관리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>
                          <a:effectLst/>
                        </a:rPr>
                        <a:t>회원강퇴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회원강제탈퇴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</a:tr>
              <a:tr h="318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선택수정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smtClean="0">
                          <a:effectLst/>
                        </a:rPr>
                        <a:t>회원정보 관리자 메모 </a:t>
                      </a:r>
                      <a:r>
                        <a:rPr lang="ko-KR" altLang="en-US" sz="900" u="none" strike="noStrike" dirty="0">
                          <a:effectLst/>
                        </a:rPr>
                        <a:t>수정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</a:tr>
              <a:tr h="3185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운영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공지사항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공지 등록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삭제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</a:tr>
              <a:tr h="3185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FAQ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일반질문답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등록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삭제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수정기능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</a:tr>
              <a:tr h="3185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문의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문의 구분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별 답장 및 삭제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</a:tr>
              <a:tr h="3185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후기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댓글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달기 기능 및 삭제기능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46" marR="6046" marT="6046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90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85653"/>
            <a:ext cx="12192000" cy="1304925"/>
          </a:xfrm>
          <a:prstGeom prst="rect">
            <a:avLst/>
          </a:prstGeom>
          <a:solidFill>
            <a:srgbClr val="BF3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74968" y="384172"/>
            <a:ext cx="6623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   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4000" b="1" dirty="0" err="1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</a:t>
            </a:r>
            <a:endParaRPr lang="ko-KR" altLang="en-US" sz="4000" b="1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4" y="272771"/>
            <a:ext cx="1236031" cy="9913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90578"/>
            <a:ext cx="10177670" cy="532827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177671" y="1390578"/>
            <a:ext cx="2014329" cy="53839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1.</a:t>
            </a:r>
            <a:r>
              <a:rPr lang="ko-KR" altLang="en-US" dirty="0" smtClean="0">
                <a:solidFill>
                  <a:schemeClr val="tx1"/>
                </a:solidFill>
              </a:rPr>
              <a:t>상품검색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2.</a:t>
            </a:r>
            <a:r>
              <a:rPr lang="ko-KR" altLang="en-US" dirty="0" smtClean="0">
                <a:solidFill>
                  <a:schemeClr val="tx1"/>
                </a:solidFill>
              </a:rPr>
              <a:t>상품목록보기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3.</a:t>
            </a:r>
            <a:r>
              <a:rPr lang="ko-KR" altLang="en-US" dirty="0" smtClean="0">
                <a:solidFill>
                  <a:schemeClr val="tx1"/>
                </a:solidFill>
              </a:rPr>
              <a:t>상품상세보기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4.</a:t>
            </a:r>
            <a:r>
              <a:rPr lang="ko-KR" altLang="en-US" dirty="0" smtClean="0">
                <a:solidFill>
                  <a:schemeClr val="tx1"/>
                </a:solidFill>
              </a:rPr>
              <a:t>페이지이동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229599" y="1390578"/>
            <a:ext cx="1812898" cy="183780"/>
            <a:chOff x="8229599" y="1390578"/>
            <a:chExt cx="1812898" cy="183780"/>
          </a:xfrm>
        </p:grpSpPr>
        <p:sp>
          <p:nvSpPr>
            <p:cNvPr id="11" name="직사각형 10"/>
            <p:cNvSpPr/>
            <p:nvPr/>
          </p:nvSpPr>
          <p:spPr>
            <a:xfrm>
              <a:off x="8476090" y="1390578"/>
              <a:ext cx="1566407" cy="183780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229599" y="1390578"/>
              <a:ext cx="246491" cy="1837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>
                      <a:lumMod val="7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351723" y="2401294"/>
            <a:ext cx="7313875" cy="287572"/>
            <a:chOff x="8229599" y="1390578"/>
            <a:chExt cx="7313875" cy="183780"/>
          </a:xfrm>
        </p:grpSpPr>
        <p:sp>
          <p:nvSpPr>
            <p:cNvPr id="15" name="직사각형 14"/>
            <p:cNvSpPr/>
            <p:nvPr/>
          </p:nvSpPr>
          <p:spPr>
            <a:xfrm>
              <a:off x="8476090" y="1390578"/>
              <a:ext cx="7067384" cy="183780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229599" y="1390578"/>
              <a:ext cx="246491" cy="1837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>
                      <a:lumMod val="75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337682" y="2767054"/>
            <a:ext cx="5247861" cy="4007457"/>
            <a:chOff x="8229599" y="1314356"/>
            <a:chExt cx="5876012" cy="2561065"/>
          </a:xfrm>
        </p:grpSpPr>
        <p:sp>
          <p:nvSpPr>
            <p:cNvPr id="18" name="직사각형 17"/>
            <p:cNvSpPr/>
            <p:nvPr/>
          </p:nvSpPr>
          <p:spPr>
            <a:xfrm>
              <a:off x="8476090" y="1314356"/>
              <a:ext cx="5629521" cy="2561065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229599" y="1314356"/>
              <a:ext cx="246491" cy="21342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" y="2122998"/>
            <a:ext cx="2337681" cy="257967"/>
            <a:chOff x="8229599" y="1316391"/>
            <a:chExt cx="2337681" cy="257967"/>
          </a:xfrm>
        </p:grpSpPr>
        <p:sp>
          <p:nvSpPr>
            <p:cNvPr id="29" name="직사각형 28"/>
            <p:cNvSpPr/>
            <p:nvPr/>
          </p:nvSpPr>
          <p:spPr>
            <a:xfrm>
              <a:off x="8476090" y="1316391"/>
              <a:ext cx="2091190" cy="257967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8229599" y="1316391"/>
              <a:ext cx="246491" cy="2579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>
                      <a:lumMod val="75000"/>
                    </a:schemeClr>
                  </a:solidFill>
                </a:rPr>
                <a:t>4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068710" y="2122998"/>
            <a:ext cx="2938405" cy="257967"/>
            <a:chOff x="8229599" y="1316391"/>
            <a:chExt cx="2337681" cy="257967"/>
          </a:xfrm>
        </p:grpSpPr>
        <p:sp>
          <p:nvSpPr>
            <p:cNvPr id="36" name="직사각형 35"/>
            <p:cNvSpPr/>
            <p:nvPr/>
          </p:nvSpPr>
          <p:spPr>
            <a:xfrm>
              <a:off x="8476090" y="1316391"/>
              <a:ext cx="2091190" cy="257967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8229599" y="1316391"/>
              <a:ext cx="246491" cy="2579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>
                      <a:lumMod val="75000"/>
                    </a:schemeClr>
                  </a:solidFill>
                </a:rPr>
                <a:t>4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35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577"/>
            <a:ext cx="10183769" cy="538393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85653"/>
            <a:ext cx="12192000" cy="1304925"/>
          </a:xfrm>
          <a:prstGeom prst="rect">
            <a:avLst/>
          </a:prstGeom>
          <a:solidFill>
            <a:srgbClr val="BF3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67625" y="384172"/>
            <a:ext cx="76306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   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</a:t>
            </a:r>
            <a:r>
              <a:rPr lang="en-US" altLang="ko-KR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4000" b="1" dirty="0" smtClean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상품목록화면</a:t>
            </a:r>
            <a:endParaRPr lang="ko-KR" altLang="en-US" sz="4000" b="1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4" y="272771"/>
            <a:ext cx="1236031" cy="99137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177671" y="1390578"/>
            <a:ext cx="2014329" cy="53839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1.</a:t>
            </a:r>
            <a:r>
              <a:rPr lang="ko-KR" altLang="en-US" dirty="0" smtClean="0">
                <a:solidFill>
                  <a:schemeClr val="tx1"/>
                </a:solidFill>
              </a:rPr>
              <a:t>정렬 </a:t>
            </a:r>
            <a:r>
              <a:rPr lang="ko-KR" altLang="en-US" dirty="0" smtClean="0">
                <a:solidFill>
                  <a:schemeClr val="tx1"/>
                </a:solidFill>
              </a:rPr>
              <a:t>방법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상품상세보기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356280" y="2306089"/>
            <a:ext cx="2581479" cy="3180311"/>
            <a:chOff x="8229599" y="1314356"/>
            <a:chExt cx="5876012" cy="2561065"/>
          </a:xfrm>
        </p:grpSpPr>
        <p:sp>
          <p:nvSpPr>
            <p:cNvPr id="18" name="직사각형 17"/>
            <p:cNvSpPr/>
            <p:nvPr/>
          </p:nvSpPr>
          <p:spPr>
            <a:xfrm>
              <a:off x="8476090" y="1314356"/>
              <a:ext cx="5629521" cy="2561065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229599" y="1314356"/>
              <a:ext cx="246491" cy="21342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2">
                      <a:lumMod val="75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595795" y="2122999"/>
            <a:ext cx="2184309" cy="190832"/>
            <a:chOff x="8229599" y="1316391"/>
            <a:chExt cx="2337681" cy="257967"/>
          </a:xfrm>
        </p:grpSpPr>
        <p:sp>
          <p:nvSpPr>
            <p:cNvPr id="36" name="직사각형 35"/>
            <p:cNvSpPr/>
            <p:nvPr/>
          </p:nvSpPr>
          <p:spPr>
            <a:xfrm>
              <a:off x="8476090" y="1316391"/>
              <a:ext cx="2091190" cy="257967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8229599" y="1316391"/>
              <a:ext cx="246491" cy="2579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706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5835</TotalTime>
  <Words>603</Words>
  <Application>Microsoft Office PowerPoint</Application>
  <PresentationFormat>사용자 지정</PresentationFormat>
  <Paragraphs>299</Paragraphs>
  <Slides>23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JIHOON Lee</dc:creator>
  <cp:lastModifiedBy>Windows 사용자</cp:lastModifiedBy>
  <cp:revision>64</cp:revision>
  <dcterms:created xsi:type="dcterms:W3CDTF">2016-03-06T23:44:48Z</dcterms:created>
  <dcterms:modified xsi:type="dcterms:W3CDTF">2019-07-15T00:35:02Z</dcterms:modified>
</cp:coreProperties>
</file>